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8"/>
  </p:notesMasterIdLst>
  <p:sldIdLst>
    <p:sldId id="256" r:id="rId3"/>
    <p:sldId id="257" r:id="rId4"/>
    <p:sldId id="258" r:id="rId5"/>
    <p:sldId id="259" r:id="rId6"/>
    <p:sldId id="260"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64549F-A9E0-4A79-BF1A-49532DDFE33A}" v="3" dt="2026-06-16T08:30:06.2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84"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e Ann Lim Wai Shouk" userId="05c90136-2753-42b2-af2c-bc4c9066c41c" providerId="ADAL" clId="{2F64549F-A9E0-4A79-BF1A-49532DDFE33A}"/>
    <pc:docChg chg="custSel modSld">
      <pc:chgData name="Sue Ann Lim Wai Shouk" userId="05c90136-2753-42b2-af2c-bc4c9066c41c" providerId="ADAL" clId="{2F64549F-A9E0-4A79-BF1A-49532DDFE33A}" dt="2026-06-16T08:30:09.857" v="12" actId="20577"/>
      <pc:docMkLst>
        <pc:docMk/>
      </pc:docMkLst>
      <pc:sldChg chg="addSp delSp modSp mod">
        <pc:chgData name="Sue Ann Lim Wai Shouk" userId="05c90136-2753-42b2-af2c-bc4c9066c41c" providerId="ADAL" clId="{2F64549F-A9E0-4A79-BF1A-49532DDFE33A}" dt="2026-06-16T08:30:09.857" v="12" actId="20577"/>
        <pc:sldMkLst>
          <pc:docMk/>
          <pc:sldMk cId="0" sldId="258"/>
        </pc:sldMkLst>
        <pc:spChg chg="add mod">
          <ac:chgData name="Sue Ann Lim Wai Shouk" userId="05c90136-2753-42b2-af2c-bc4c9066c41c" providerId="ADAL" clId="{2F64549F-A9E0-4A79-BF1A-49532DDFE33A}" dt="2026-06-16T08:30:09.857" v="12" actId="20577"/>
          <ac:spMkLst>
            <pc:docMk/>
            <pc:sldMk cId="0" sldId="258"/>
            <ac:spMk id="2" creationId="{A6BC1159-8D7F-CCBA-6F84-50E992EB650C}"/>
          </ac:spMkLst>
        </pc:spChg>
        <pc:spChg chg="del">
          <ac:chgData name="Sue Ann Lim Wai Shouk" userId="05c90136-2753-42b2-af2c-bc4c9066c41c" providerId="ADAL" clId="{2F64549F-A9E0-4A79-BF1A-49532DDFE33A}" dt="2026-06-16T08:30:00.711" v="9" actId="478"/>
          <ac:spMkLst>
            <pc:docMk/>
            <pc:sldMk cId="0" sldId="258"/>
            <ac:spMk id="180" creationId="{00000000-0000-0000-0000-000000000000}"/>
          </ac:spMkLst>
        </pc:spChg>
        <pc:spChg chg="del mod">
          <ac:chgData name="Sue Ann Lim Wai Shouk" userId="05c90136-2753-42b2-af2c-bc4c9066c41c" providerId="ADAL" clId="{2F64549F-A9E0-4A79-BF1A-49532DDFE33A}" dt="2026-06-16T08:29:36.244" v="4" actId="478"/>
          <ac:spMkLst>
            <pc:docMk/>
            <pc:sldMk cId="0" sldId="258"/>
            <ac:spMk id="182" creationId="{00000000-0000-0000-0000-000000000000}"/>
          </ac:spMkLst>
        </pc:spChg>
        <pc:spChg chg="del">
          <ac:chgData name="Sue Ann Lim Wai Shouk" userId="05c90136-2753-42b2-af2c-bc4c9066c41c" providerId="ADAL" clId="{2F64549F-A9E0-4A79-BF1A-49532DDFE33A}" dt="2026-06-16T08:29:37.794" v="5" actId="478"/>
          <ac:spMkLst>
            <pc:docMk/>
            <pc:sldMk cId="0" sldId="258"/>
            <ac:spMk id="183" creationId="{00000000-0000-0000-0000-000000000000}"/>
          </ac:spMkLst>
        </pc:spChg>
        <pc:spChg chg="del mod">
          <ac:chgData name="Sue Ann Lim Wai Shouk" userId="05c90136-2753-42b2-af2c-bc4c9066c41c" providerId="ADAL" clId="{2F64549F-A9E0-4A79-BF1A-49532DDFE33A}" dt="2026-06-16T08:29:50.375" v="8" actId="478"/>
          <ac:spMkLst>
            <pc:docMk/>
            <pc:sldMk cId="0" sldId="258"/>
            <ac:spMk id="184" creationId="{00000000-0000-0000-0000-000000000000}"/>
          </ac:spMkLst>
        </pc:spChg>
        <pc:picChg chg="add mod">
          <ac:chgData name="Sue Ann Lim Wai Shouk" userId="05c90136-2753-42b2-af2c-bc4c9066c41c" providerId="ADAL" clId="{2F64549F-A9E0-4A79-BF1A-49532DDFE33A}" dt="2026-06-16T08:30:06.231" v="11" actId="1076"/>
          <ac:picMkLst>
            <pc:docMk/>
            <pc:sldMk cId="0" sldId="258"/>
            <ac:picMk id="3" creationId="{D56119CF-6048-1227-896C-C5F44551C5F0}"/>
          </ac:picMkLst>
        </pc:picChg>
        <pc:picChg chg="del">
          <ac:chgData name="Sue Ann Lim Wai Shouk" userId="05c90136-2753-42b2-af2c-bc4c9066c41c" providerId="ADAL" clId="{2F64549F-A9E0-4A79-BF1A-49532DDFE33A}" dt="2026-06-16T08:30:03.074" v="10" actId="478"/>
          <ac:picMkLst>
            <pc:docMk/>
            <pc:sldMk cId="0" sldId="258"/>
            <ac:picMk id="18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1" name="Google Shape;16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7" name="Google Shape;18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94" name="Google Shape;9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95" name="Google Shape;9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
        <p:cNvGrpSpPr/>
        <p:nvPr/>
      </p:nvGrpSpPr>
      <p:grpSpPr>
        <a:xfrm>
          <a:off x="0" y="0"/>
          <a:ext cx="0" cy="0"/>
          <a:chOff x="0" y="0"/>
          <a:chExt cx="0" cy="0"/>
        </a:xfrm>
      </p:grpSpPr>
      <p:sp>
        <p:nvSpPr>
          <p:cNvPr id="97" name="Google Shape;97;p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9" name="Google Shape;9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0" name="Google Shape;10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1" name="Google Shape;10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6" name="Google Shape;10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7" name="Google Shape;10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3" name="Google Shape;11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4" name="Google Shape;11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2" name="Google Shape;12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3" name="Google Shape;12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7" name="Google Shape;12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8" name="Google Shape;12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1" name="Google Shape;131;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2" name="Google Shape;13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8" name="Google Shape;13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9" name="Google Shape;13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22"/>
          <p:cNvSpPr>
            <a:spLocks noGrp="1"/>
          </p:cNvSpPr>
          <p:nvPr>
            <p:ph type="pic" idx="2"/>
          </p:nvPr>
        </p:nvSpPr>
        <p:spPr>
          <a:xfrm>
            <a:off x="5183188" y="987425"/>
            <a:ext cx="6172200" cy="4873625"/>
          </a:xfrm>
          <a:prstGeom prst="rect">
            <a:avLst/>
          </a:prstGeom>
          <a:noFill/>
          <a:ln>
            <a:noFill/>
          </a:ln>
        </p:spPr>
      </p:sp>
      <p:sp>
        <p:nvSpPr>
          <p:cNvPr id="143" name="Google Shape;143;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5" name="Google Shape;14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6" name="Google Shape;14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1" name="Google Shape;15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2" name="Google Shape;15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7" name="Google Shape;15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8" name="Google Shape;15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1200">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1200">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1pPr>
            <a:lvl2pPr marL="0" marR="0" lvl="1"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2pPr>
            <a:lvl3pPr marL="0" marR="0" lvl="2"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3pPr>
            <a:lvl4pPr marL="0" marR="0" lvl="3"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4pPr>
            <a:lvl5pPr marL="0" marR="0" lvl="4"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5pPr>
            <a:lvl6pPr marL="0" marR="0" lvl="5"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6pPr>
            <a:lvl7pPr marL="0" marR="0" lvl="6"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7pPr>
            <a:lvl8pPr marL="0" marR="0" lvl="7"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8pPr>
            <a:lvl9pPr marL="0" marR="0" lvl="8"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p:nvPr/>
        </p:nvSpPr>
        <p:spPr>
          <a:xfrm>
            <a:off x="2294792" y="140565"/>
            <a:ext cx="7155701" cy="52318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COSH 2026 – SPEAKER INFORMATION </a:t>
            </a:r>
            <a:endParaRPr sz="2800" b="1" i="0" u="none" strike="noStrike" cap="none">
              <a:solidFill>
                <a:srgbClr val="000000"/>
              </a:solidFill>
              <a:latin typeface="Arial"/>
              <a:ea typeface="Arial"/>
              <a:cs typeface="Arial"/>
              <a:sym typeface="Arial"/>
            </a:endParaRPr>
          </a:p>
        </p:txBody>
      </p:sp>
      <p:sp>
        <p:nvSpPr>
          <p:cNvPr id="164" name="Google Shape;164;p25"/>
          <p:cNvSpPr/>
          <p:nvPr/>
        </p:nvSpPr>
        <p:spPr>
          <a:xfrm>
            <a:off x="365187" y="663745"/>
            <a:ext cx="11458222" cy="60016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0" i="0" u="none" strike="noStrike" cap="none" dirty="0">
                <a:solidFill>
                  <a:schemeClr val="dk1"/>
                </a:solidFill>
                <a:latin typeface="Calibri"/>
                <a:ea typeface="Calibri"/>
                <a:cs typeface="Calibri"/>
                <a:sym typeface="Calibri"/>
              </a:rPr>
              <a:t>This Speaker’s Guide has been prepared to provide important information and guidance regarding speaker’s presentation preparation and arrangements: </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US" sz="1600" b="1" i="0" u="none" strike="noStrike" cap="none" dirty="0" err="1">
                <a:solidFill>
                  <a:schemeClr val="dk1"/>
                </a:solidFill>
                <a:latin typeface="Calibri"/>
                <a:ea typeface="Calibri"/>
                <a:cs typeface="Calibri"/>
                <a:sym typeface="Calibri"/>
              </a:rPr>
              <a:t>i</a:t>
            </a:r>
            <a:r>
              <a:rPr lang="en-US" sz="1600" b="1" i="0" u="none" strike="noStrike" cap="none" dirty="0">
                <a:solidFill>
                  <a:schemeClr val="dk1"/>
                </a:solidFill>
                <a:latin typeface="Calibri"/>
                <a:ea typeface="Calibri"/>
                <a:cs typeface="Calibri"/>
                <a:sym typeface="Calibri"/>
              </a:rPr>
              <a:t>) ATTIRE</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0" i="0" u="none" strike="noStrike" cap="none" dirty="0">
                <a:solidFill>
                  <a:schemeClr val="dk1"/>
                </a:solidFill>
                <a:latin typeface="Calibri"/>
                <a:ea typeface="Calibri"/>
                <a:cs typeface="Calibri"/>
                <a:sym typeface="Calibri"/>
              </a:rPr>
              <a:t>Speakers are required to dress neatly and wear formal coats or blazers during the presentation.</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US" sz="1600" b="1" i="0" u="none" strike="noStrike" cap="none" dirty="0">
                <a:solidFill>
                  <a:schemeClr val="dk1"/>
                </a:solidFill>
                <a:latin typeface="Calibri"/>
                <a:ea typeface="Calibri"/>
                <a:cs typeface="Calibri"/>
                <a:sym typeface="Calibri"/>
              </a:rPr>
              <a:t>ii) SLIDE PRESENTATION</a:t>
            </a:r>
            <a:endParaRPr sz="1800" b="0" i="0" u="none" strike="noStrike" cap="none"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dirty="0">
                <a:solidFill>
                  <a:schemeClr val="dk1"/>
                </a:solidFill>
                <a:latin typeface="Calibri"/>
                <a:ea typeface="Calibri"/>
                <a:cs typeface="Calibri"/>
                <a:sym typeface="Calibri"/>
              </a:rPr>
              <a:t>Minimum font size: 20</a:t>
            </a:r>
            <a:endParaRPr dirty="0"/>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dirty="0">
                <a:solidFill>
                  <a:schemeClr val="dk1"/>
                </a:solidFill>
                <a:latin typeface="Calibri"/>
                <a:ea typeface="Calibri"/>
                <a:cs typeface="Calibri"/>
                <a:sym typeface="Calibri"/>
              </a:rPr>
              <a:t>PowerPoint version: 2010 or later</a:t>
            </a:r>
            <a:endParaRPr dirty="0"/>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dirty="0">
                <a:solidFill>
                  <a:schemeClr val="dk1"/>
                </a:solidFill>
                <a:latin typeface="Calibri"/>
                <a:ea typeface="Calibri"/>
                <a:cs typeface="Calibri"/>
                <a:sym typeface="Calibri"/>
              </a:rPr>
              <a:t>Final presentation slides to be submitted to NIOSH Liaison Officers</a:t>
            </a:r>
            <a:endParaRPr dirty="0"/>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dirty="0">
                <a:solidFill>
                  <a:schemeClr val="dk1"/>
                </a:solidFill>
                <a:latin typeface="Calibri"/>
                <a:ea typeface="Calibri"/>
                <a:cs typeface="Calibri"/>
                <a:sym typeface="Calibri"/>
              </a:rPr>
              <a:t>Presentation content should align with COSH 2026 theme: “Wellbeing at Work”</a:t>
            </a:r>
            <a:endParaRPr dirty="0"/>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dirty="0">
                <a:solidFill>
                  <a:schemeClr val="dk1"/>
                </a:solidFill>
                <a:latin typeface="Calibri"/>
                <a:ea typeface="Calibri"/>
                <a:cs typeface="Calibri"/>
                <a:sym typeface="Calibri"/>
              </a:rPr>
              <a:t>Avoid sensitive issues (e.g., race, religion, politics)</a:t>
            </a:r>
            <a:endParaRPr dirty="0"/>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dirty="0">
                <a:solidFill>
                  <a:schemeClr val="dk1"/>
                </a:solidFill>
                <a:latin typeface="Calibri"/>
                <a:ea typeface="Calibri"/>
                <a:cs typeface="Calibri"/>
                <a:sym typeface="Calibri"/>
              </a:rPr>
              <a:t>Excessive self-promotion should be avoided</a:t>
            </a:r>
            <a:endParaRPr dirty="0"/>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dirty="0">
                <a:solidFill>
                  <a:schemeClr val="dk1"/>
                </a:solidFill>
                <a:latin typeface="Calibri"/>
                <a:ea typeface="Calibri"/>
                <a:cs typeface="Calibri"/>
                <a:sym typeface="Calibri"/>
              </a:rPr>
              <a:t>Presentation language: English </a:t>
            </a:r>
            <a:endParaRPr dirty="0"/>
          </a:p>
          <a:p>
            <a:pPr marL="0" marR="0" lvl="0"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US" sz="1600" b="1" i="0" u="none" strike="noStrike" cap="none" dirty="0">
                <a:solidFill>
                  <a:schemeClr val="dk1"/>
                </a:solidFill>
                <a:latin typeface="Calibri"/>
                <a:ea typeface="Calibri"/>
                <a:cs typeface="Calibri"/>
                <a:sym typeface="Calibri"/>
              </a:rPr>
              <a:t>iii) SESSION FORMAT</a:t>
            </a:r>
            <a:endParaRPr sz="1800" b="0" i="0" u="none" strike="noStrike" cap="none"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dirty="0">
                <a:solidFill>
                  <a:schemeClr val="dk1"/>
                </a:solidFill>
                <a:latin typeface="Calibri"/>
                <a:ea typeface="Calibri"/>
                <a:cs typeface="Calibri"/>
                <a:sym typeface="Calibri"/>
              </a:rPr>
              <a:t>Each presentation is allocated for </a:t>
            </a:r>
            <a:r>
              <a:rPr lang="en-US" sz="1600" b="1" i="0" u="none" strike="noStrike" cap="none" dirty="0">
                <a:solidFill>
                  <a:schemeClr val="dk1"/>
                </a:solidFill>
                <a:latin typeface="Calibri"/>
                <a:ea typeface="Calibri"/>
                <a:cs typeface="Calibri"/>
                <a:sym typeface="Calibri"/>
              </a:rPr>
              <a:t>15-20 minutes</a:t>
            </a:r>
            <a:r>
              <a:rPr lang="en-US" sz="1600" b="0" i="0" u="none" strike="noStrike" cap="none" dirty="0">
                <a:solidFill>
                  <a:schemeClr val="dk1"/>
                </a:solidFill>
                <a:latin typeface="Calibri"/>
                <a:ea typeface="Calibri"/>
                <a:cs typeface="Calibri"/>
                <a:sym typeface="Calibri"/>
              </a:rPr>
              <a:t> (it is highly advisable not to exceed </a:t>
            </a:r>
            <a:r>
              <a:rPr lang="en-US" sz="1600" b="1" i="0" u="none" strike="noStrike" cap="none" dirty="0">
                <a:solidFill>
                  <a:schemeClr val="dk1"/>
                </a:solidFill>
                <a:latin typeface="Calibri"/>
                <a:ea typeface="Calibri"/>
                <a:cs typeface="Calibri"/>
                <a:sym typeface="Calibri"/>
              </a:rPr>
              <a:t>15 slides</a:t>
            </a:r>
            <a:r>
              <a:rPr lang="en-US" sz="1600" b="0" i="0" u="none" strike="noStrike" cap="none" dirty="0">
                <a:solidFill>
                  <a:schemeClr val="dk1"/>
                </a:solidFill>
                <a:latin typeface="Calibri"/>
                <a:ea typeface="Calibri"/>
                <a:cs typeface="Calibri"/>
                <a:sym typeface="Calibri"/>
              </a:rPr>
              <a:t>).</a:t>
            </a:r>
            <a:endParaRPr sz="1800" b="0" i="0" u="none" strike="noStrike" cap="none" dirty="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Calibri"/>
              <a:buAutoNum type="arabicPeriod"/>
            </a:pPr>
            <a:r>
              <a:rPr lang="en-US" sz="1600" b="1" i="0" u="none" strike="noStrike" cap="none" dirty="0">
                <a:solidFill>
                  <a:schemeClr val="dk1"/>
                </a:solidFill>
                <a:latin typeface="Calibri"/>
                <a:ea typeface="Calibri"/>
                <a:cs typeface="Calibri"/>
                <a:sym typeface="Calibri"/>
              </a:rPr>
              <a:t>Q&amp;A session</a:t>
            </a:r>
            <a:r>
              <a:rPr lang="en-US" sz="1600" b="0" i="0" u="none" strike="noStrike" cap="none" dirty="0">
                <a:solidFill>
                  <a:schemeClr val="dk1"/>
                </a:solidFill>
                <a:latin typeface="Calibri"/>
                <a:ea typeface="Calibri"/>
                <a:cs typeface="Calibri"/>
                <a:sym typeface="Calibri"/>
              </a:rPr>
              <a:t> will follow after all presentations.</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US" sz="1600" b="1" i="0" u="none" strike="noStrike" cap="none" dirty="0">
                <a:solidFill>
                  <a:schemeClr val="dk1"/>
                </a:solidFill>
                <a:latin typeface="Calibri"/>
                <a:ea typeface="Calibri"/>
                <a:cs typeface="Calibri"/>
                <a:sym typeface="Calibri"/>
              </a:rPr>
              <a:t>iv) ATTENDANCE IN THE PRESENTATION HALL</a:t>
            </a: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0" i="0" u="none" strike="noStrike" cap="none" dirty="0">
                <a:solidFill>
                  <a:schemeClr val="dk1"/>
                </a:solidFill>
                <a:latin typeface="Calibri"/>
                <a:ea typeface="Calibri"/>
                <a:cs typeface="Calibri"/>
                <a:sym typeface="Calibri"/>
              </a:rPr>
              <a:t>Presenters must be ready at the presentation hall 30 minutes before the scheduled session.</a:t>
            </a:r>
            <a:endParaRPr dirty="0"/>
          </a:p>
          <a:p>
            <a:pPr marL="0" marR="0" lvl="0" indent="0" algn="l" rtl="0">
              <a:spcBef>
                <a:spcPts val="0"/>
              </a:spcBef>
              <a:spcAft>
                <a:spcPts val="0"/>
              </a:spcAft>
              <a:buNone/>
            </a:pPr>
            <a:endParaRPr sz="16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US" sz="1600" b="1" i="0" u="none" strike="noStrike" cap="none" dirty="0">
                <a:solidFill>
                  <a:schemeClr val="dk1"/>
                </a:solidFill>
                <a:latin typeface="Calibri"/>
                <a:ea typeface="Calibri"/>
                <a:cs typeface="Calibri"/>
                <a:sym typeface="Calibri"/>
              </a:rPr>
              <a:t>Your cooperation to comply with these guidelines is greatly appreciated.</a:t>
            </a:r>
            <a:endParaRPr sz="1800" b="1"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US" sz="1600" b="1" i="0" u="none" strike="noStrike" cap="none" dirty="0">
                <a:solidFill>
                  <a:schemeClr val="dk1"/>
                </a:solidFill>
                <a:latin typeface="Calibri"/>
                <a:ea typeface="Calibri"/>
                <a:cs typeface="Calibri"/>
                <a:sym typeface="Calibri"/>
              </a:rPr>
              <a:t>Thank you.</a:t>
            </a:r>
            <a:endParaRPr sz="16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26"/>
          <p:cNvSpPr txBox="1">
            <a:spLocks noGrp="1"/>
          </p:cNvSpPr>
          <p:nvPr>
            <p:ph type="ctrTitle"/>
          </p:nvPr>
        </p:nvSpPr>
        <p:spPr>
          <a:xfrm>
            <a:off x="1582339" y="1691080"/>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US" b="1">
                <a:solidFill>
                  <a:schemeClr val="lt1"/>
                </a:solidFill>
                <a:latin typeface="Calibri"/>
                <a:ea typeface="Calibri"/>
                <a:cs typeface="Calibri"/>
                <a:sym typeface="Calibri"/>
              </a:rPr>
              <a:t>TITLE</a:t>
            </a:r>
            <a:endParaRPr b="1">
              <a:solidFill>
                <a:schemeClr val="lt1"/>
              </a:solidFill>
              <a:latin typeface="Calibri"/>
              <a:ea typeface="Calibri"/>
              <a:cs typeface="Calibri"/>
              <a:sym typeface="Calibri"/>
            </a:endParaRPr>
          </a:p>
        </p:txBody>
      </p:sp>
      <p:sp>
        <p:nvSpPr>
          <p:cNvPr id="170" name="Google Shape;170;p26"/>
          <p:cNvSpPr txBox="1">
            <a:spLocks noGrp="1"/>
          </p:cNvSpPr>
          <p:nvPr>
            <p:ph type="subTitle" idx="1"/>
          </p:nvPr>
        </p:nvSpPr>
        <p:spPr>
          <a:xfrm>
            <a:off x="1615685" y="4398279"/>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a:solidFill>
                  <a:schemeClr val="lt1"/>
                </a:solidFill>
              </a:rPr>
              <a:t>&lt;SPEAKER’S NAME&gt;</a:t>
            </a:r>
            <a:endParaRPr/>
          </a:p>
          <a:p>
            <a:pPr marL="0" lvl="0" indent="0" algn="ctr" rtl="0">
              <a:lnSpc>
                <a:spcPct val="90000"/>
              </a:lnSpc>
              <a:spcBef>
                <a:spcPts val="1000"/>
              </a:spcBef>
              <a:spcAft>
                <a:spcPts val="0"/>
              </a:spcAft>
              <a:buClr>
                <a:schemeClr val="lt1"/>
              </a:buClr>
              <a:buSzPts val="2400"/>
              <a:buNone/>
            </a:pPr>
            <a:r>
              <a:rPr lang="en-US">
                <a:solidFill>
                  <a:schemeClr val="lt1"/>
                </a:solidFill>
              </a:rPr>
              <a:t>&lt;ORGANISATION&gt;</a:t>
            </a:r>
            <a:endParaRPr/>
          </a:p>
          <a:p>
            <a:pPr marL="0" lvl="0" indent="0" algn="ctr" rtl="0">
              <a:lnSpc>
                <a:spcPct val="90000"/>
              </a:lnSpc>
              <a:spcBef>
                <a:spcPts val="1000"/>
              </a:spcBef>
              <a:spcAft>
                <a:spcPts val="0"/>
              </a:spcAft>
              <a:buClr>
                <a:schemeClr val="lt1"/>
              </a:buClr>
              <a:buSzPts val="2400"/>
              <a:buNone/>
            </a:pPr>
            <a:r>
              <a:rPr lang="en-US">
                <a:solidFill>
                  <a:schemeClr val="lt1"/>
                </a:solidFill>
              </a:rPr>
              <a:t>&lt;DATE&gt;</a:t>
            </a:r>
            <a:endParaRPr>
              <a:solidFill>
                <a:schemeClr val="lt1"/>
              </a:solidFill>
            </a:endParaRPr>
          </a:p>
        </p:txBody>
      </p:sp>
      <p:pic>
        <p:nvPicPr>
          <p:cNvPr id="171" name="Google Shape;171;p26"/>
          <p:cNvPicPr preferRelativeResize="0"/>
          <p:nvPr/>
        </p:nvPicPr>
        <p:blipFill rotWithShape="1">
          <a:blip r:embed="rId4">
            <a:alphaModFix/>
          </a:blip>
          <a:srcRect/>
          <a:stretch/>
        </p:blipFill>
        <p:spPr>
          <a:xfrm>
            <a:off x="3443038" y="77156"/>
            <a:ext cx="5648449" cy="2588650"/>
          </a:xfrm>
          <a:prstGeom prst="rect">
            <a:avLst/>
          </a:prstGeom>
          <a:noFill/>
          <a:ln>
            <a:noFill/>
          </a:ln>
        </p:spPr>
      </p:pic>
      <p:pic>
        <p:nvPicPr>
          <p:cNvPr id="172" name="Google Shape;172;p26"/>
          <p:cNvPicPr preferRelativeResize="0"/>
          <p:nvPr/>
        </p:nvPicPr>
        <p:blipFill rotWithShape="1">
          <a:blip r:embed="rId5">
            <a:alphaModFix/>
          </a:blip>
          <a:srcRect/>
          <a:stretch/>
        </p:blipFill>
        <p:spPr>
          <a:xfrm>
            <a:off x="9858374" y="321163"/>
            <a:ext cx="1735931" cy="594668"/>
          </a:xfrm>
          <a:prstGeom prst="rect">
            <a:avLst/>
          </a:prstGeom>
          <a:noFill/>
          <a:ln>
            <a:noFill/>
          </a:ln>
        </p:spPr>
      </p:pic>
      <p:sp>
        <p:nvSpPr>
          <p:cNvPr id="173" name="Google Shape;173;p26"/>
          <p:cNvSpPr txBox="1"/>
          <p:nvPr/>
        </p:nvSpPr>
        <p:spPr>
          <a:xfrm>
            <a:off x="9925065" y="6179343"/>
            <a:ext cx="1669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a:solidFill>
                  <a:schemeClr val="lt1"/>
                </a:solidFill>
                <a:latin typeface="Calibri"/>
                <a:ea typeface="Calibri"/>
                <a:cs typeface="Calibri"/>
                <a:sym typeface="Calibri"/>
              </a:rPr>
              <a:t>#wellbeingatwork</a:t>
            </a:r>
            <a:endParaRPr sz="16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27"/>
          <p:cNvPicPr preferRelativeResize="0"/>
          <p:nvPr/>
        </p:nvPicPr>
        <p:blipFill rotWithShape="1">
          <a:blip r:embed="rId3">
            <a:alphaModFix/>
          </a:blip>
          <a:srcRect/>
          <a:stretch/>
        </p:blipFill>
        <p:spPr>
          <a:xfrm>
            <a:off x="400050" y="210619"/>
            <a:ext cx="1577479" cy="622544"/>
          </a:xfrm>
          <a:prstGeom prst="rect">
            <a:avLst/>
          </a:prstGeom>
          <a:noFill/>
          <a:ln>
            <a:noFill/>
          </a:ln>
        </p:spPr>
      </p:pic>
      <p:sp>
        <p:nvSpPr>
          <p:cNvPr id="179" name="Google Shape;179;p27"/>
          <p:cNvSpPr txBox="1"/>
          <p:nvPr/>
        </p:nvSpPr>
        <p:spPr>
          <a:xfrm>
            <a:off x="9925065" y="6179343"/>
            <a:ext cx="1669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#wellbeingatwork</a:t>
            </a:r>
            <a:endParaRPr sz="160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A6BC1159-8D7F-CCBA-6F84-50E992EB650C}"/>
              </a:ext>
            </a:extLst>
          </p:cNvPr>
          <p:cNvSpPr txBox="1"/>
          <p:nvPr/>
        </p:nvSpPr>
        <p:spPr>
          <a:xfrm>
            <a:off x="5207532" y="521891"/>
            <a:ext cx="6720748" cy="5940088"/>
          </a:xfrm>
          <a:prstGeom prst="rect">
            <a:avLst/>
          </a:prstGeom>
          <a:noFill/>
        </p:spPr>
        <p:txBody>
          <a:bodyPr wrap="square">
            <a:spAutoFit/>
          </a:bodyPr>
          <a:lstStyle/>
          <a:p>
            <a:pPr algn="ctr">
              <a:buClr>
                <a:srgbClr val="000000"/>
              </a:buClr>
              <a:buFont typeface="Arial"/>
              <a:buNone/>
            </a:pPr>
            <a:r>
              <a:rPr lang="en-MY" sz="2200" b="1" kern="0" dirty="0">
                <a:solidFill>
                  <a:schemeClr val="accent1"/>
                </a:solidFill>
                <a:latin typeface="Montserrat" panose="00000500000000000000" pitchFamily="2" charset="0"/>
                <a:cs typeface="Arial"/>
                <a:sym typeface="Arial"/>
              </a:rPr>
              <a:t>Sue Ann’s Brief Bio &amp; Photo</a:t>
            </a:r>
            <a:endParaRPr lang="en-MY" sz="1400" kern="0" dirty="0">
              <a:solidFill>
                <a:schemeClr val="accent1"/>
              </a:solidFill>
              <a:latin typeface="Montserrat" panose="00000500000000000000" pitchFamily="2" charset="0"/>
              <a:cs typeface="Arial"/>
              <a:sym typeface="Arial"/>
            </a:endParaRPr>
          </a:p>
          <a:p>
            <a:pPr algn="ctr">
              <a:buClr>
                <a:srgbClr val="000000"/>
              </a:buClr>
              <a:buFont typeface="Arial"/>
              <a:buNone/>
            </a:pPr>
            <a:br>
              <a:rPr lang="en-MY" sz="1400" kern="0" dirty="0">
                <a:solidFill>
                  <a:schemeClr val="accent1"/>
                </a:solidFill>
                <a:latin typeface="Montserrat" panose="00000500000000000000" pitchFamily="2" charset="0"/>
                <a:cs typeface="Arial"/>
                <a:sym typeface="Arial"/>
              </a:rPr>
            </a:br>
            <a:br>
              <a:rPr lang="en-MY" sz="1400" kern="0" dirty="0">
                <a:solidFill>
                  <a:schemeClr val="accent1"/>
                </a:solidFill>
                <a:latin typeface="Montserrat" panose="00000500000000000000" pitchFamily="2" charset="0"/>
                <a:cs typeface="Arial"/>
                <a:sym typeface="Arial"/>
              </a:rPr>
            </a:br>
            <a:r>
              <a:rPr lang="en-MY" sz="1600" i="1" kern="0" dirty="0">
                <a:solidFill>
                  <a:schemeClr val="accent1"/>
                </a:solidFill>
                <a:latin typeface="Montserrat" panose="00000500000000000000" pitchFamily="2" charset="0"/>
                <a:cs typeface="Arial"/>
                <a:sym typeface="Arial"/>
              </a:rPr>
              <a:t>Head of OSH, Supply Chain Management &amp; </a:t>
            </a:r>
            <a:r>
              <a:rPr lang="en-MY" sz="1600" i="1" kern="0" dirty="0" err="1">
                <a:solidFill>
                  <a:schemeClr val="accent1"/>
                </a:solidFill>
                <a:latin typeface="Montserrat" panose="00000500000000000000" pitchFamily="2" charset="0"/>
                <a:cs typeface="Arial"/>
                <a:sym typeface="Arial"/>
              </a:rPr>
              <a:t>WellBeing</a:t>
            </a:r>
            <a:r>
              <a:rPr lang="en-MY" sz="1600" i="1" kern="0" dirty="0">
                <a:solidFill>
                  <a:schemeClr val="accent1"/>
                </a:solidFill>
                <a:latin typeface="Montserrat" panose="00000500000000000000" pitchFamily="2" charset="0"/>
                <a:cs typeface="Arial"/>
                <a:sym typeface="Arial"/>
              </a:rPr>
              <a:t> at CelcomDigi Berhad </a:t>
            </a:r>
            <a:endParaRPr lang="en-MY" sz="1400" kern="0" dirty="0">
              <a:solidFill>
                <a:schemeClr val="accent1"/>
              </a:solidFill>
              <a:latin typeface="Montserrat" panose="00000500000000000000" pitchFamily="2" charset="0"/>
              <a:cs typeface="Arial"/>
              <a:sym typeface="Arial"/>
            </a:endParaRPr>
          </a:p>
          <a:p>
            <a:pPr algn="ctr">
              <a:buClr>
                <a:srgbClr val="000000"/>
              </a:buClr>
              <a:buFont typeface="Arial"/>
              <a:buNone/>
            </a:pPr>
            <a:br>
              <a:rPr lang="en-MY" sz="1600" i="1" kern="0">
                <a:solidFill>
                  <a:schemeClr val="accent1"/>
                </a:solidFill>
                <a:latin typeface="Montserrat" panose="00000500000000000000" pitchFamily="2" charset="0"/>
                <a:cs typeface="Arial"/>
                <a:sym typeface="Arial"/>
              </a:rPr>
            </a:br>
            <a:br>
              <a:rPr lang="en-MY" sz="1400" kern="0" dirty="0">
                <a:solidFill>
                  <a:srgbClr val="000000"/>
                </a:solidFill>
                <a:latin typeface="Montserrat" panose="00000500000000000000" pitchFamily="2" charset="0"/>
                <a:cs typeface="Arial"/>
                <a:sym typeface="Arial"/>
              </a:rPr>
            </a:br>
            <a:r>
              <a:rPr lang="en-MY" sz="2000" kern="0" dirty="0">
                <a:solidFill>
                  <a:srgbClr val="000000"/>
                </a:solidFill>
                <a:latin typeface="Montserrat" panose="00000500000000000000" pitchFamily="2" charset="0"/>
                <a:cs typeface="Arial"/>
                <a:sym typeface="Arial"/>
              </a:rPr>
              <a:t>Sue Ann Lim is a seasoned leader with over 30 years of experience in hospitality and telecommunications. As Head of OSH, Supply Chain Management, and Well-being at CelcomDigi, she champions safety, sustainability, and employee wellness. With a background in operations, crisis management, and supply chain sustainability, she has implemented impactful OSH programs and strengthened workplace well-being. Holding an MBA and multiple certifications, including OSH, Train the Trainer,  GRI, PW-OSH Level 2 &amp; Mental Health First Aider.</a:t>
            </a:r>
          </a:p>
          <a:p>
            <a:pPr>
              <a:buClr>
                <a:srgbClr val="000000"/>
              </a:buClr>
              <a:buFont typeface="Arial"/>
              <a:buNone/>
            </a:pPr>
            <a:br>
              <a:rPr lang="en-MY" sz="1400" kern="0" dirty="0">
                <a:solidFill>
                  <a:srgbClr val="000000"/>
                </a:solidFill>
                <a:latin typeface="Arial"/>
                <a:cs typeface="Arial"/>
                <a:sym typeface="Arial"/>
              </a:rPr>
            </a:br>
            <a:endParaRPr lang="en-MY" sz="1400" kern="0" dirty="0">
              <a:solidFill>
                <a:srgbClr val="000000"/>
              </a:solidFill>
              <a:latin typeface="Arial"/>
              <a:cs typeface="Arial"/>
              <a:sym typeface="Arial"/>
            </a:endParaRPr>
          </a:p>
        </p:txBody>
      </p:sp>
      <p:pic>
        <p:nvPicPr>
          <p:cNvPr id="3" name="Picture 2">
            <a:extLst>
              <a:ext uri="{FF2B5EF4-FFF2-40B4-BE49-F238E27FC236}">
                <a16:creationId xmlns:a16="http://schemas.microsoft.com/office/drawing/2014/main" id="{D56119CF-6048-1227-896C-C5F44551C5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50" y="1443256"/>
            <a:ext cx="4197266" cy="44627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Google Shape;189;p28"/>
          <p:cNvSpPr txBox="1"/>
          <p:nvPr/>
        </p:nvSpPr>
        <p:spPr>
          <a:xfrm>
            <a:off x="373732" y="1586047"/>
            <a:ext cx="3483541" cy="34163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0000"/>
              </a:buClr>
              <a:buSzPts val="3600"/>
              <a:buFont typeface="Arial"/>
              <a:buNone/>
            </a:pPr>
            <a:r>
              <a:rPr lang="en-US" sz="3600" b="1">
                <a:solidFill>
                  <a:srgbClr val="3F3F3F"/>
                </a:solidFill>
                <a:latin typeface="Arial"/>
                <a:ea typeface="Arial"/>
                <a:cs typeface="Arial"/>
                <a:sym typeface="Arial"/>
              </a:rPr>
              <a:t>Topic : “</a:t>
            </a:r>
            <a:r>
              <a:rPr lang="en-US" sz="3600" b="1" i="1">
                <a:solidFill>
                  <a:srgbClr val="3F3F3F"/>
                </a:solidFill>
                <a:latin typeface="Arial"/>
                <a:ea typeface="Arial"/>
                <a:cs typeface="Arial"/>
                <a:sym typeface="Arial"/>
              </a:rPr>
              <a:t>Empowering Inclusivity and Sustainability for a Resilient Workforce”</a:t>
            </a:r>
            <a:endParaRPr sz="3600" b="1" i="1">
              <a:solidFill>
                <a:srgbClr val="3F3F3F"/>
              </a:solidFill>
              <a:latin typeface="Arial"/>
              <a:ea typeface="Arial"/>
              <a:cs typeface="Arial"/>
              <a:sym typeface="Arial"/>
            </a:endParaRPr>
          </a:p>
        </p:txBody>
      </p:sp>
      <p:sp>
        <p:nvSpPr>
          <p:cNvPr id="190" name="Google Shape;190;p28"/>
          <p:cNvSpPr/>
          <p:nvPr/>
        </p:nvSpPr>
        <p:spPr>
          <a:xfrm>
            <a:off x="4647175" y="966148"/>
            <a:ext cx="7141629" cy="424731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000000"/>
              </a:buClr>
              <a:buSzPts val="1800"/>
              <a:buFont typeface="Arial"/>
              <a:buNone/>
            </a:pPr>
            <a:endParaRPr sz="1800" b="1">
              <a:solidFill>
                <a:srgbClr val="000000"/>
              </a:solidFill>
              <a:latin typeface="Calibri"/>
              <a:ea typeface="Calibri"/>
              <a:cs typeface="Calibri"/>
              <a:sym typeface="Calibri"/>
            </a:endParaRPr>
          </a:p>
          <a:p>
            <a:pPr marL="0" marR="0" lvl="0" indent="0" algn="just" rtl="0">
              <a:spcBef>
                <a:spcPts val="0"/>
              </a:spcBef>
              <a:spcAft>
                <a:spcPts val="0"/>
              </a:spcAft>
              <a:buClr>
                <a:srgbClr val="000000"/>
              </a:buClr>
              <a:buSzPts val="1800"/>
              <a:buFont typeface="Arial"/>
              <a:buNone/>
            </a:pPr>
            <a:r>
              <a:rPr lang="en-US" sz="1800" b="1">
                <a:solidFill>
                  <a:srgbClr val="000000"/>
                </a:solidFill>
                <a:latin typeface="Calibri"/>
                <a:ea typeface="Calibri"/>
                <a:cs typeface="Calibri"/>
                <a:sym typeface="Calibri"/>
              </a:rPr>
              <a:t>[Within 150-200 words only] </a:t>
            </a:r>
            <a:endParaRPr sz="1400">
              <a:solidFill>
                <a:srgbClr val="000000"/>
              </a:solidFill>
              <a:latin typeface="Arial"/>
              <a:ea typeface="Arial"/>
              <a:cs typeface="Arial"/>
              <a:sym typeface="Arial"/>
            </a:endParaRPr>
          </a:p>
          <a:p>
            <a:pPr marL="0" marR="0" lvl="0" indent="0" algn="just" rtl="0">
              <a:spcBef>
                <a:spcPts val="0"/>
              </a:spcBef>
              <a:spcAft>
                <a:spcPts val="0"/>
              </a:spcAft>
              <a:buClr>
                <a:srgbClr val="000000"/>
              </a:buClr>
              <a:buSzPts val="1800"/>
              <a:buFont typeface="Arial"/>
              <a:buNone/>
            </a:pPr>
            <a:endParaRPr sz="1800" b="1">
              <a:solidFill>
                <a:srgbClr val="000000"/>
              </a:solidFill>
              <a:latin typeface="Calibri"/>
              <a:ea typeface="Calibri"/>
              <a:cs typeface="Calibri"/>
              <a:sym typeface="Calibri"/>
            </a:endParaRPr>
          </a:p>
          <a:p>
            <a:pPr marL="0" marR="0" lvl="0" indent="0" algn="just" rtl="0">
              <a:spcBef>
                <a:spcPts val="0"/>
              </a:spcBef>
              <a:spcAft>
                <a:spcPts val="0"/>
              </a:spcAft>
              <a:buClr>
                <a:srgbClr val="000000"/>
              </a:buClr>
              <a:buSzPts val="1800"/>
              <a:buFont typeface="Arial"/>
              <a:buNone/>
            </a:pPr>
            <a:r>
              <a:rPr lang="en-US" sz="1800" b="1">
                <a:solidFill>
                  <a:srgbClr val="000000"/>
                </a:solidFill>
                <a:latin typeface="Calibri"/>
                <a:ea typeface="Calibri"/>
                <a:cs typeface="Calibri"/>
                <a:sym typeface="Calibri"/>
              </a:rPr>
              <a:t>Summary : </a:t>
            </a:r>
            <a:r>
              <a:rPr lang="en-US" sz="1800">
                <a:solidFill>
                  <a:srgbClr val="000000"/>
                </a:solidFill>
                <a:latin typeface="Calibri"/>
                <a:ea typeface="Calibri"/>
                <a:cs typeface="Calibri"/>
                <a:sym typeface="Calibri"/>
              </a:rPr>
              <a:t>In an era of dynamic change and global challenges, inclusivity ensures equitable opportunities and a safe work environment for all, while sustainability promotes long-term well-being through responsible work practices and adherence to ESG principles. By integrating diversity, innovation, and occupational safety and health (OSH), organizations can enhance productivity and adaptability. The role of technology, including AI, in fostering safer and more inclusive workplaces is also explored. A holistic approach to inclusivity and sustainability strengthens workforce resilience and provides a competitive edge for the future.</a:t>
            </a:r>
            <a:endParaRPr sz="1400">
              <a:solidFill>
                <a:srgbClr val="000000"/>
              </a:solidFill>
              <a:latin typeface="Arial"/>
              <a:ea typeface="Arial"/>
              <a:cs typeface="Arial"/>
              <a:sym typeface="Arial"/>
            </a:endParaRPr>
          </a:p>
          <a:p>
            <a:pPr marL="0" marR="0" lvl="0" indent="0" algn="just" rtl="0">
              <a:spcBef>
                <a:spcPts val="0"/>
              </a:spcBef>
              <a:spcAft>
                <a:spcPts val="0"/>
              </a:spcAft>
              <a:buClr>
                <a:srgbClr val="000000"/>
              </a:buClr>
              <a:buSzPts val="1800"/>
              <a:buFont typeface="Arial"/>
              <a:buNone/>
            </a:pPr>
            <a:endParaRPr sz="1800" b="1">
              <a:solidFill>
                <a:srgbClr val="000000"/>
              </a:solidFill>
              <a:latin typeface="Calibri"/>
              <a:ea typeface="Calibri"/>
              <a:cs typeface="Calibri"/>
              <a:sym typeface="Calibri"/>
            </a:endParaRPr>
          </a:p>
          <a:p>
            <a:pPr marL="0" marR="0" lvl="0" indent="0" algn="just" rtl="0">
              <a:spcBef>
                <a:spcPts val="0"/>
              </a:spcBef>
              <a:spcAft>
                <a:spcPts val="0"/>
              </a:spcAft>
              <a:buClr>
                <a:srgbClr val="000000"/>
              </a:buClr>
              <a:buSzPts val="1800"/>
              <a:buFont typeface="Arial"/>
              <a:buNone/>
            </a:pPr>
            <a:r>
              <a:rPr lang="en-US" sz="1800" b="1">
                <a:solidFill>
                  <a:srgbClr val="000000"/>
                </a:solidFill>
                <a:latin typeface="Calibri"/>
                <a:ea typeface="Calibri"/>
                <a:cs typeface="Calibri"/>
                <a:sym typeface="Calibri"/>
              </a:rPr>
              <a:t>Keywords</a:t>
            </a:r>
            <a:r>
              <a:rPr lang="en-US" sz="1800">
                <a:solidFill>
                  <a:srgbClr val="000000"/>
                </a:solidFill>
                <a:latin typeface="Calibri"/>
                <a:ea typeface="Calibri"/>
                <a:cs typeface="Calibri"/>
                <a:sym typeface="Calibri"/>
              </a:rPr>
              <a:t>: inclusivity, sustainability, resilient workforce, occupational safety and health, ESG, innovation</a:t>
            </a:r>
            <a:endParaRPr sz="1400">
              <a:solidFill>
                <a:srgbClr val="000000"/>
              </a:solidFill>
              <a:latin typeface="Arial"/>
              <a:ea typeface="Arial"/>
              <a:cs typeface="Arial"/>
              <a:sym typeface="Arial"/>
            </a:endParaRPr>
          </a:p>
        </p:txBody>
      </p:sp>
      <p:sp>
        <p:nvSpPr>
          <p:cNvPr id="191" name="Google Shape;19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1800"/>
              <a:buNone/>
            </a:pPr>
            <a:endParaRPr/>
          </a:p>
        </p:txBody>
      </p:sp>
      <p:pic>
        <p:nvPicPr>
          <p:cNvPr id="192" name="Google Shape;192;p28"/>
          <p:cNvPicPr preferRelativeResize="0"/>
          <p:nvPr/>
        </p:nvPicPr>
        <p:blipFill rotWithShape="1">
          <a:blip r:embed="rId3">
            <a:alphaModFix/>
          </a:blip>
          <a:srcRect/>
          <a:stretch/>
        </p:blipFill>
        <p:spPr>
          <a:xfrm>
            <a:off x="400050" y="210619"/>
            <a:ext cx="1577479" cy="622544"/>
          </a:xfrm>
          <a:prstGeom prst="rect">
            <a:avLst/>
          </a:prstGeom>
          <a:noFill/>
          <a:ln>
            <a:noFill/>
          </a:ln>
        </p:spPr>
      </p:pic>
      <p:sp>
        <p:nvSpPr>
          <p:cNvPr id="193" name="Google Shape;193;p28"/>
          <p:cNvSpPr txBox="1"/>
          <p:nvPr/>
        </p:nvSpPr>
        <p:spPr>
          <a:xfrm>
            <a:off x="9925065" y="6179343"/>
            <a:ext cx="1669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#wellbeingatwork</a:t>
            </a:r>
            <a:endParaRPr sz="16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7"/>
        <p:cNvGrpSpPr/>
        <p:nvPr/>
      </p:nvGrpSpPr>
      <p:grpSpPr>
        <a:xfrm>
          <a:off x="0" y="0"/>
          <a:ext cx="0" cy="0"/>
          <a:chOff x="0" y="0"/>
          <a:chExt cx="0" cy="0"/>
        </a:xfrm>
      </p:grpSpPr>
      <p:sp>
        <p:nvSpPr>
          <p:cNvPr id="198" name="Google Shape;198;p29"/>
          <p:cNvSpPr txBox="1">
            <a:spLocks noGrp="1"/>
          </p:cNvSpPr>
          <p:nvPr>
            <p:ph type="ctrTitle"/>
          </p:nvPr>
        </p:nvSpPr>
        <p:spPr>
          <a:xfrm>
            <a:off x="1582339" y="1691080"/>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US" b="1">
                <a:solidFill>
                  <a:schemeClr val="lt1"/>
                </a:solidFill>
                <a:latin typeface="Calibri"/>
                <a:ea typeface="Calibri"/>
                <a:cs typeface="Calibri"/>
                <a:sym typeface="Calibri"/>
              </a:rPr>
              <a:t>THANK YOU</a:t>
            </a:r>
            <a:endParaRPr b="1">
              <a:solidFill>
                <a:schemeClr val="lt1"/>
              </a:solidFill>
              <a:latin typeface="Calibri"/>
              <a:ea typeface="Calibri"/>
              <a:cs typeface="Calibri"/>
              <a:sym typeface="Calibri"/>
            </a:endParaRPr>
          </a:p>
        </p:txBody>
      </p:sp>
      <p:sp>
        <p:nvSpPr>
          <p:cNvPr id="199" name="Google Shape;199;p29"/>
          <p:cNvSpPr txBox="1">
            <a:spLocks noGrp="1"/>
          </p:cNvSpPr>
          <p:nvPr>
            <p:ph type="subTitle" idx="1"/>
          </p:nvPr>
        </p:nvSpPr>
        <p:spPr>
          <a:xfrm>
            <a:off x="1861870" y="469285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800"/>
              <a:buNone/>
            </a:pPr>
            <a:r>
              <a:rPr lang="en-US" sz="1800">
                <a:solidFill>
                  <a:schemeClr val="lt1"/>
                </a:solidFill>
              </a:rPr>
              <a:t>&lt;NAME&gt;</a:t>
            </a:r>
            <a:endParaRPr/>
          </a:p>
          <a:p>
            <a:pPr marL="0" lvl="0" indent="0" algn="ctr" rtl="0">
              <a:lnSpc>
                <a:spcPct val="90000"/>
              </a:lnSpc>
              <a:spcBef>
                <a:spcPts val="1000"/>
              </a:spcBef>
              <a:spcAft>
                <a:spcPts val="0"/>
              </a:spcAft>
              <a:buClr>
                <a:schemeClr val="lt1"/>
              </a:buClr>
              <a:buSzPts val="1800"/>
              <a:buNone/>
            </a:pPr>
            <a:r>
              <a:rPr lang="en-US" sz="1800">
                <a:solidFill>
                  <a:schemeClr val="lt1"/>
                </a:solidFill>
              </a:rPr>
              <a:t>&lt;EMAIL&gt;</a:t>
            </a:r>
            <a:endParaRPr/>
          </a:p>
          <a:p>
            <a:pPr marL="0" lvl="0" indent="0" algn="ctr" rtl="0">
              <a:lnSpc>
                <a:spcPct val="90000"/>
              </a:lnSpc>
              <a:spcBef>
                <a:spcPts val="1000"/>
              </a:spcBef>
              <a:spcAft>
                <a:spcPts val="0"/>
              </a:spcAft>
              <a:buClr>
                <a:schemeClr val="lt1"/>
              </a:buClr>
              <a:buSzPts val="1800"/>
              <a:buNone/>
            </a:pPr>
            <a:r>
              <a:rPr lang="en-US" sz="1800">
                <a:solidFill>
                  <a:schemeClr val="lt1"/>
                </a:solidFill>
              </a:rPr>
              <a:t>&lt;ROLE&amp;ORGANISATION&gt;</a:t>
            </a:r>
            <a:endParaRPr sz="1800">
              <a:solidFill>
                <a:schemeClr val="lt1"/>
              </a:solidFill>
            </a:endParaRPr>
          </a:p>
        </p:txBody>
      </p:sp>
      <p:pic>
        <p:nvPicPr>
          <p:cNvPr id="200" name="Google Shape;200;p29"/>
          <p:cNvPicPr preferRelativeResize="0"/>
          <p:nvPr/>
        </p:nvPicPr>
        <p:blipFill rotWithShape="1">
          <a:blip r:embed="rId4">
            <a:alphaModFix/>
          </a:blip>
          <a:srcRect/>
          <a:stretch/>
        </p:blipFill>
        <p:spPr>
          <a:xfrm>
            <a:off x="3443038" y="77156"/>
            <a:ext cx="5648449" cy="2588650"/>
          </a:xfrm>
          <a:prstGeom prst="rect">
            <a:avLst/>
          </a:prstGeom>
          <a:noFill/>
          <a:ln>
            <a:noFill/>
          </a:ln>
        </p:spPr>
      </p:pic>
      <p:pic>
        <p:nvPicPr>
          <p:cNvPr id="201" name="Google Shape;201;p29"/>
          <p:cNvPicPr preferRelativeResize="0"/>
          <p:nvPr/>
        </p:nvPicPr>
        <p:blipFill rotWithShape="1">
          <a:blip r:embed="rId5">
            <a:alphaModFix/>
          </a:blip>
          <a:srcRect/>
          <a:stretch/>
        </p:blipFill>
        <p:spPr>
          <a:xfrm>
            <a:off x="9858374" y="321163"/>
            <a:ext cx="1735931" cy="594668"/>
          </a:xfrm>
          <a:prstGeom prst="rect">
            <a:avLst/>
          </a:prstGeom>
          <a:noFill/>
          <a:ln>
            <a:noFill/>
          </a:ln>
        </p:spPr>
      </p:pic>
      <p:sp>
        <p:nvSpPr>
          <p:cNvPr id="202" name="Google Shape;202;p29"/>
          <p:cNvSpPr txBox="1"/>
          <p:nvPr/>
        </p:nvSpPr>
        <p:spPr>
          <a:xfrm>
            <a:off x="9925065" y="6179343"/>
            <a:ext cx="166924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600"/>
              <a:buFont typeface="Calibri"/>
              <a:buNone/>
            </a:pPr>
            <a:r>
              <a:rPr lang="en-US" sz="1600" b="0" i="0" u="none" strike="noStrike" cap="none">
                <a:solidFill>
                  <a:srgbClr val="FFFFFF"/>
                </a:solidFill>
                <a:latin typeface="Calibri"/>
                <a:ea typeface="Calibri"/>
                <a:cs typeface="Calibri"/>
                <a:sym typeface="Calibri"/>
              </a:rPr>
              <a:t>#wellbeingatwork</a:t>
            </a:r>
            <a:endParaRPr sz="1600" b="0" i="0" u="none" strike="noStrike" cap="non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8ead07ce-019c-4fbf-ab86-ed7b5468324a}" enabled="1" method="Standard" siteId="{bf048976-7110-4e87-96f3-c6744908b8be}" removed="0"/>
</clbl:labelList>
</file>

<file path=docProps/app.xml><?xml version="1.0" encoding="utf-8"?>
<Properties xmlns="http://schemas.openxmlformats.org/officeDocument/2006/extended-properties" xmlns:vt="http://schemas.openxmlformats.org/officeDocument/2006/docPropsVTypes">
  <TotalTime>55</TotalTime>
  <Words>453</Words>
  <Application>Microsoft Office PowerPoint</Application>
  <PresentationFormat>Widescreen</PresentationFormat>
  <Paragraphs>47</Paragraphs>
  <Slides>5</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vt:i4>
      </vt:variant>
    </vt:vector>
  </HeadingPairs>
  <TitlesOfParts>
    <vt:vector size="10" baseType="lpstr">
      <vt:lpstr>Arial</vt:lpstr>
      <vt:lpstr>Calibri</vt:lpstr>
      <vt:lpstr>Montserrat</vt:lpstr>
      <vt:lpstr>Office Theme</vt:lpstr>
      <vt:lpstr>1_Office Theme</vt:lpstr>
      <vt:lpstr>PowerPoint Presentation</vt:lpstr>
      <vt:lpstr>TITLE</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Sue Ann Lim Wai Shouk</dc:creator>
  <cp:lastModifiedBy>Sue Ann Lim Wai Shouk</cp:lastModifiedBy>
  <cp:revision>1</cp:revision>
  <dcterms:modified xsi:type="dcterms:W3CDTF">2026-06-16T08:30:12Z</dcterms:modified>
</cp:coreProperties>
</file>